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  <p:sldMasterId id="2147483678" r:id="rId3"/>
  </p:sldMasterIdLst>
  <p:notesMasterIdLst>
    <p:notesMasterId r:id="rId22"/>
  </p:notesMasterIdLst>
  <p:sldIdLst>
    <p:sldId id="256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8" r:id="rId20"/>
    <p:sldId id="279" r:id="rId21"/>
  </p:sldIdLst>
  <p:sldSz cx="9144000" cy="5143500" type="screen16x9"/>
  <p:notesSz cx="6858000" cy="9144000"/>
  <p:embeddedFontLst>
    <p:embeddedFont>
      <p:font typeface="Microsoft Yahei" panose="020B0503020204020204" pitchFamily="34" charset="-122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Poppins" panose="00000500000000000000" pitchFamily="2" charset="0"/>
      <p:regular r:id="rId29"/>
      <p:bold r:id="rId30"/>
      <p:italic r:id="rId31"/>
      <p:boldItalic r:id="rId32"/>
    </p:embeddedFont>
    <p:embeddedFont>
      <p:font typeface="Poppins Light" panose="000004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90F19B-BADF-4352-B518-74CF2BB2BACF}">
  <a:tblStyle styleId="{7090F19B-BADF-4352-B518-74CF2BB2BA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5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18.xml"/><Relationship Id="rId34" Type="http://schemas.openxmlformats.org/officeDocument/2006/relationships/font" Target="fonts/font1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9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88e1e2a574_11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" name="Google Shape;226;g188e1e2a574_11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郁雅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8d801cad8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8d801cad8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在Pixhawk執行程式時需要監控無人機的狀態，如有任何錯誤訊息可以立即反應給操作遙控器的成員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聖銘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88e1e2a574_11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8" name="Google Shape;428;g188e1e2a574_11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郁雅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88e1e2a574_11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g188e1e2a574_11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利用無人機搭載攝影機飛上高空，在不同高度</a:t>
            </a:r>
            <a:r>
              <a:rPr lang="zh-TW">
                <a:solidFill>
                  <a:schemeClr val="dk1"/>
                </a:solidFill>
              </a:rPr>
              <a:t>、角度進行拍攝大小、清晰程度不同的樣本。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>
                <a:solidFill>
                  <a:schemeClr val="dk1"/>
                </a:solidFill>
              </a:rPr>
              <a:t>盡可能豐富訓練模組，來提高深度模型的準確性。</a:t>
            </a: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pytorch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郁雅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88e1e2a574_11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4" name="Google Shape;454;g188e1e2a574_11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用來進行深度學習的樣本是由專業人士在旁指導拍攝。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測試用的樣本則是由我們團隊一同進行拍攝。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訓練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郁雅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90a9fa0fa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190a9fa0fa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8e963bb902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6" name="Google Shape;486;g18e963bb902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8e963bb902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8e963bb902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在國內很少人可以做到PIXHAWK跟jetson nano對接的技術 所以資料很少 只能查詢國外網站再慢慢摸索、實驗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在硬體設備上我們也下了不少功夫，無人機的通道按鈕與功能再到軟體設定都要從頭一一研究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因為當初資料太少 所以我們當初都在室內用程式解鎖無人機 最後才知道 程式解鎖需要夠精準的GPS才能成功解鎖無人機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栩離季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8d801cad8e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6" name="Google Shape;536;g18d801cad8e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現在台灣還沒做到精準降落，所以沒有資料，也沒有專業人員可以問，很多都是我們自己摸索的，這項技術做出來，可以運用很多情況，像是救援、運送包裹等等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zh-TW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無人機是未來航空發展的主要趨勢，但是無人機技術受限於電池、避障及通訊系統，無人機滯空時間普遍在15至30分，還有飛行區域限制(紅區、黃區、綠區)，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這項技術如果可以成功 未來還可以發展到山區救援，包裹運送等等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88e1e2a574_11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4" name="Google Shape;544;g188e1e2a574_11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郁雅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88e1e2a574_2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3" name="Google Shape;293;g188e1e2a574_2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泓亦</a:t>
            </a:r>
            <a:endParaRPr/>
          </a:p>
        </p:txBody>
      </p:sp>
      <p:sp>
        <p:nvSpPr>
          <p:cNvPr id="294" name="Google Shape;294;g188e1e2a574_21_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z="1200" b="0" i="0" u="none" strike="noStrike" cap="non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88e1e2a574_1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9" name="Google Shape;319;g188e1e2a574_1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泓亦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88e1e2a574_11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g188e1e2a574_11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從A點到B點利用程式讓無人機在空中航行，並且自動精準降落。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泓亦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88e1e2a574_11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9" name="Google Shape;339;g188e1e2a574_11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思彤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88e1e2a574_1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7" name="Google Shape;357;g188e1e2a574_11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我們在jetson nano上安裝python2、3的環境以及各個套件讓</a:t>
            </a:r>
            <a:r>
              <a:rPr lang="zh-TW">
                <a:solidFill>
                  <a:schemeClr val="dk1"/>
                </a:solidFill>
              </a:rPr>
              <a:t>jetson nano可以執行深度學習及其他程式命令。</a:t>
            </a:r>
            <a:br>
              <a:rPr lang="zh-TW"/>
            </a:br>
            <a:r>
              <a:rPr lang="zh-TW">
                <a:solidFill>
                  <a:schemeClr val="dk1"/>
                </a:solidFill>
              </a:rPr>
              <a:t>正式實作時藉由SSH遠端連線給予指令</a:t>
            </a:r>
            <a:br>
              <a:rPr lang="zh-TW"/>
            </a:br>
            <a:r>
              <a:rPr lang="zh-TW">
                <a:solidFill>
                  <a:schemeClr val="dk1"/>
                </a:solidFill>
              </a:rPr>
              <a:t>供電的部分則由外部供應，不會搶無人機的電</a:t>
            </a:r>
            <a:br>
              <a:rPr lang="zh-TW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>
                <a:solidFill>
                  <a:schemeClr val="dk1"/>
                </a:solidFill>
              </a:rPr>
              <a:t>思彤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88e1e2a574_11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0" name="Google Shape;370;g188e1e2a574_11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dronekit 是一個用於控制無人機的python 程式庫，在jetson nano中下達命令，經由mavlink，將指令傳到pixhawk使馬達進行運轉。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我們利用dronekit 使無人機自行起飛，在抵達目的地的經緯度後，執行深度學習 精準降落。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以下是我們設定經緯度的程式碼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這個是我們設定飛往的目的地經緯度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那這個經緯度是我們測試的地點。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底下這個這行是dronekit 套件 可以飛到指定的地點。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嘉琪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9246f5442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6" name="Google Shape;386;g19246f5442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聖銘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88e1e2a574_11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4" name="Google Shape;404;g188e1e2a574_11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我們使用GPS來讓無人機可以安全返航，在程式執行的過程中使用經緯度讓無人機飛行的更精確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聖銘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定义版式">
  <p:cSld name="自定义版式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页">
  <p:cSld name="空白页"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1" y="0"/>
            <a:ext cx="914349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" name="Google Shape;65;p16"/>
          <p:cNvGrpSpPr/>
          <p:nvPr/>
        </p:nvGrpSpPr>
        <p:grpSpPr>
          <a:xfrm flipH="1">
            <a:off x="-1" y="248018"/>
            <a:ext cx="179513" cy="507206"/>
            <a:chOff x="2370576" y="533400"/>
            <a:chExt cx="2417494" cy="675969"/>
          </a:xfrm>
        </p:grpSpPr>
        <p:sp>
          <p:nvSpPr>
            <p:cNvPr id="66" name="Google Shape;66;p16"/>
            <p:cNvSpPr/>
            <p:nvPr/>
          </p:nvSpPr>
          <p:spPr>
            <a:xfrm>
              <a:off x="2738030" y="533400"/>
              <a:ext cx="2050040" cy="6759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16"/>
            <p:cNvSpPr/>
            <p:nvPr/>
          </p:nvSpPr>
          <p:spPr>
            <a:xfrm>
              <a:off x="2370576" y="533400"/>
              <a:ext cx="623734" cy="6759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" name="Google Shape;68;p16"/>
          <p:cNvSpPr txBox="1"/>
          <p:nvPr/>
        </p:nvSpPr>
        <p:spPr>
          <a:xfrm>
            <a:off x="255630" y="370296"/>
            <a:ext cx="1796090" cy="250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5000" tIns="32500" rIns="65000" bIns="32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点击添加相关标题文字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bg>
      <p:bgPr>
        <a:solidFill>
          <a:srgbClr val="F2F2F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dt" idx="10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ftr" idx="11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73" name="Google Shape;73;p17"/>
          <p:cNvGrpSpPr/>
          <p:nvPr/>
        </p:nvGrpSpPr>
        <p:grpSpPr>
          <a:xfrm flipH="1">
            <a:off x="-1" y="248018"/>
            <a:ext cx="179513" cy="507206"/>
            <a:chOff x="2370576" y="533400"/>
            <a:chExt cx="2417494" cy="675969"/>
          </a:xfrm>
        </p:grpSpPr>
        <p:sp>
          <p:nvSpPr>
            <p:cNvPr id="74" name="Google Shape;74;p17"/>
            <p:cNvSpPr/>
            <p:nvPr/>
          </p:nvSpPr>
          <p:spPr>
            <a:xfrm>
              <a:off x="2738030" y="533400"/>
              <a:ext cx="2050040" cy="6759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7"/>
            <p:cNvSpPr/>
            <p:nvPr/>
          </p:nvSpPr>
          <p:spPr>
            <a:xfrm>
              <a:off x="2370576" y="533400"/>
              <a:ext cx="623734" cy="6759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17"/>
          <p:cNvSpPr txBox="1"/>
          <p:nvPr/>
        </p:nvSpPr>
        <p:spPr>
          <a:xfrm>
            <a:off x="255630" y="370296"/>
            <a:ext cx="1796090" cy="250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5000" tIns="32500" rIns="65000" bIns="325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点击添加相关标题文字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标题和内容">
  <p:cSld name="1_标题和内容">
    <p:bg>
      <p:bgPr>
        <a:gradFill>
          <a:gsLst>
            <a:gs pos="0">
              <a:srgbClr val="D7D9E1"/>
            </a:gs>
            <a:gs pos="26000">
              <a:srgbClr val="EBECF0"/>
            </a:gs>
            <a:gs pos="100000">
              <a:schemeClr val="lt1"/>
            </a:gs>
          </a:gsLst>
          <a:lin ang="5400000" scaled="0"/>
        </a:gra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/>
          <p:nvPr/>
        </p:nvSpPr>
        <p:spPr>
          <a:xfrm>
            <a:off x="8500361" y="241918"/>
            <a:ext cx="365983" cy="215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8"/>
          <p:cNvSpPr/>
          <p:nvPr/>
        </p:nvSpPr>
        <p:spPr>
          <a:xfrm rot="10610802">
            <a:off x="8504736" y="316259"/>
            <a:ext cx="366581" cy="196391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8"/>
          <p:cNvSpPr txBox="1"/>
          <p:nvPr/>
        </p:nvSpPr>
        <p:spPr>
          <a:xfrm>
            <a:off x="8519485" y="204940"/>
            <a:ext cx="337081" cy="350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81;p18"/>
          <p:cNvGrpSpPr/>
          <p:nvPr/>
        </p:nvGrpSpPr>
        <p:grpSpPr>
          <a:xfrm>
            <a:off x="347419" y="4731991"/>
            <a:ext cx="224082" cy="221156"/>
            <a:chOff x="4328868" y="5502988"/>
            <a:chExt cx="500307" cy="493774"/>
          </a:xfrm>
        </p:grpSpPr>
        <p:sp>
          <p:nvSpPr>
            <p:cNvPr id="82" name="Google Shape;82;p18">
              <a:hlinkClick r:id="" action="ppaction://hlinkshowjump?jump=previousslide"/>
            </p:cNvPr>
            <p:cNvSpPr/>
            <p:nvPr/>
          </p:nvSpPr>
          <p:spPr>
            <a:xfrm>
              <a:off x="4520555" y="5649754"/>
              <a:ext cx="116933" cy="200242"/>
            </a:xfrm>
            <a:custGeom>
              <a:avLst/>
              <a:gdLst/>
              <a:ahLst/>
              <a:cxnLst/>
              <a:rect l="l" t="t" r="r" b="b"/>
              <a:pathLst>
                <a:path w="425" h="728" extrusionOk="0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8">
              <a:hlinkClick r:id="" action="ppaction://hlinkshowjump?jump=previousslide"/>
            </p:cNvPr>
            <p:cNvSpPr/>
            <p:nvPr/>
          </p:nvSpPr>
          <p:spPr>
            <a:xfrm>
              <a:off x="4328868" y="5502988"/>
              <a:ext cx="500307" cy="493774"/>
            </a:xfrm>
            <a:custGeom>
              <a:avLst/>
              <a:gdLst/>
              <a:ahLst/>
              <a:cxnLst/>
              <a:rect l="l" t="t" r="r" b="b"/>
              <a:pathLst>
                <a:path w="2753" h="2716" extrusionOk="0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" name="Google Shape;84;p18"/>
          <p:cNvGrpSpPr/>
          <p:nvPr/>
        </p:nvGrpSpPr>
        <p:grpSpPr>
          <a:xfrm flipH="1">
            <a:off x="933709" y="4731991"/>
            <a:ext cx="224082" cy="221156"/>
            <a:chOff x="4328868" y="5502988"/>
            <a:chExt cx="500307" cy="493774"/>
          </a:xfrm>
        </p:grpSpPr>
        <p:sp>
          <p:nvSpPr>
            <p:cNvPr id="85" name="Google Shape;85;p18">
              <a:hlinkClick r:id="" action="ppaction://hlinkshowjump?jump=nextslide"/>
            </p:cNvPr>
            <p:cNvSpPr/>
            <p:nvPr/>
          </p:nvSpPr>
          <p:spPr>
            <a:xfrm>
              <a:off x="4520556" y="5649754"/>
              <a:ext cx="116933" cy="200242"/>
            </a:xfrm>
            <a:custGeom>
              <a:avLst/>
              <a:gdLst/>
              <a:ahLst/>
              <a:cxnLst/>
              <a:rect l="l" t="t" r="r" b="b"/>
              <a:pathLst>
                <a:path w="425" h="728" extrusionOk="0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8">
              <a:hlinkClick r:id="" action="ppaction://hlinkshowjump?jump=nextslide"/>
            </p:cNvPr>
            <p:cNvSpPr/>
            <p:nvPr/>
          </p:nvSpPr>
          <p:spPr>
            <a:xfrm>
              <a:off x="4328868" y="5502988"/>
              <a:ext cx="500307" cy="493774"/>
            </a:xfrm>
            <a:custGeom>
              <a:avLst/>
              <a:gdLst/>
              <a:ahLst/>
              <a:cxnLst/>
              <a:rect l="l" t="t" r="r" b="b"/>
              <a:pathLst>
                <a:path w="2753" h="2716" extrusionOk="0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87" name="Google Shape;87;p18"/>
          <p:cNvCxnSpPr/>
          <p:nvPr/>
        </p:nvCxnSpPr>
        <p:spPr>
          <a:xfrm>
            <a:off x="552709" y="4845350"/>
            <a:ext cx="381000" cy="0"/>
          </a:xfrm>
          <a:prstGeom prst="straightConnector1">
            <a:avLst/>
          </a:prstGeom>
          <a:noFill/>
          <a:ln w="1270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pic>
        <p:nvPicPr>
          <p:cNvPr id="88" name="Google Shape;88;p18" descr="C:\Users\Administrator\Desktop\微立体创业计划\005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5536" y="210344"/>
            <a:ext cx="609601" cy="609601"/>
          </a:xfrm>
          <a:prstGeom prst="rect">
            <a:avLst/>
          </a:prstGeom>
          <a:noFill/>
          <a:ln>
            <a:noFill/>
          </a:ln>
          <a:effectLst>
            <a:outerShdw blurRad="127000" dist="63500" dir="3000000" sx="104000" sy="104000" algn="tl" rotWithShape="0">
              <a:srgbClr val="000000">
                <a:alpha val="33725"/>
              </a:srgbClr>
            </a:outerShdw>
          </a:effectLst>
        </p:spPr>
      </p:pic>
      <p:pic>
        <p:nvPicPr>
          <p:cNvPr id="89" name="Google Shape;89;p18" descr="C:\Users\Administrator\Desktop\微立体创业计划\00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7935" y="219716"/>
            <a:ext cx="609601" cy="609601"/>
          </a:xfrm>
          <a:prstGeom prst="rect">
            <a:avLst/>
          </a:prstGeom>
          <a:noFill/>
          <a:ln>
            <a:noFill/>
          </a:ln>
          <a:effectLst>
            <a:outerShdw blurRad="127000" dist="63500" dir="3000000" sx="104000" sy="104000" algn="tl" rotWithShape="0">
              <a:srgbClr val="000000">
                <a:alpha val="33725"/>
              </a:srgbClr>
            </a:outerShdw>
          </a:effectLst>
        </p:spPr>
      </p:pic>
      <p:sp>
        <p:nvSpPr>
          <p:cNvPr id="90" name="Google Shape;90;p18"/>
          <p:cNvSpPr/>
          <p:nvPr/>
        </p:nvSpPr>
        <p:spPr>
          <a:xfrm>
            <a:off x="1187624" y="612722"/>
            <a:ext cx="2587892" cy="230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50" b="0">
                <a:solidFill>
                  <a:srgbClr val="26262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Click here to add the title text content</a:t>
            </a:r>
            <a:endParaRPr sz="1050" b="0">
              <a:solidFill>
                <a:srgbClr val="262626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1184649" y="250504"/>
            <a:ext cx="3216269" cy="377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Microsoft Yahei"/>
              <a:buNone/>
              <a:defRPr sz="2000" b="0">
                <a:solidFill>
                  <a:srgbClr val="262626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/>
          <p:nvPr/>
        </p:nvSpPr>
        <p:spPr>
          <a:xfrm>
            <a:off x="1592400" y="-407850"/>
            <a:ext cx="5959200" cy="5959200"/>
          </a:xfrm>
          <a:prstGeom prst="ellipse">
            <a:avLst/>
          </a:prstGeom>
          <a:solidFill>
            <a:srgbClr val="000000">
              <a:alpha val="2627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" name="Google Shape;98;p20"/>
          <p:cNvGrpSpPr/>
          <p:nvPr/>
        </p:nvGrpSpPr>
        <p:grpSpPr>
          <a:xfrm>
            <a:off x="501210" y="175873"/>
            <a:ext cx="2451351" cy="2451351"/>
            <a:chOff x="6680825" y="2549350"/>
            <a:chExt cx="1539600" cy="1539600"/>
          </a:xfrm>
        </p:grpSpPr>
        <p:sp>
          <p:nvSpPr>
            <p:cNvPr id="99" name="Google Shape;99;p20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0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0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495"/>
              </a:avLst>
            </a:prstGeom>
            <a:solidFill>
              <a:srgbClr val="000000">
                <a:alpha val="6274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20"/>
          <p:cNvGrpSpPr/>
          <p:nvPr/>
        </p:nvGrpSpPr>
        <p:grpSpPr>
          <a:xfrm>
            <a:off x="6427669" y="2502633"/>
            <a:ext cx="2324700" cy="2324700"/>
            <a:chOff x="-474900" y="321200"/>
            <a:chExt cx="2324700" cy="2324700"/>
          </a:xfrm>
        </p:grpSpPr>
        <p:sp>
          <p:nvSpPr>
            <p:cNvPr id="103" name="Google Shape;103;p20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0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0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0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Google Shape;107;p20"/>
          <p:cNvSpPr txBox="1">
            <a:spLocks noGrp="1"/>
          </p:cNvSpPr>
          <p:nvPr>
            <p:ph type="ctrTitle"/>
          </p:nvPr>
        </p:nvSpPr>
        <p:spPr>
          <a:xfrm>
            <a:off x="2211600" y="1991850"/>
            <a:ext cx="4720800" cy="1159800"/>
          </a:xfrm>
          <a:prstGeom prst="rect">
            <a:avLst/>
          </a:prstGeom>
          <a:noFill/>
          <a:ln>
            <a:noFill/>
          </a:ln>
          <a:effectLst>
            <a:outerShdw blurRad="85725" dist="19050" dir="5400000" algn="b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21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110" name="Google Shape;110;p21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" name="Google Shape;114;p21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22368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body" idx="2"/>
          </p:nvPr>
        </p:nvSpPr>
        <p:spPr>
          <a:xfrm>
            <a:off x="3440857" y="1958050"/>
            <a:ext cx="22368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19" name="Google Shape;119;p21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1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27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ype B">
  <p:cSld name="BLANK_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2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124" name="Google Shape;124;p22"/>
          <p:cNvGrpSpPr/>
          <p:nvPr/>
        </p:nvGrpSpPr>
        <p:grpSpPr>
          <a:xfrm>
            <a:off x="818844" y="502333"/>
            <a:ext cx="2324700" cy="2324700"/>
            <a:chOff x="-474900" y="321200"/>
            <a:chExt cx="2324700" cy="2324700"/>
          </a:xfrm>
        </p:grpSpPr>
        <p:sp>
          <p:nvSpPr>
            <p:cNvPr id="125" name="Google Shape;125;p22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2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2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2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" name="Google Shape;129;p22"/>
          <p:cNvSpPr/>
          <p:nvPr/>
        </p:nvSpPr>
        <p:spPr>
          <a:xfrm>
            <a:off x="1794525" y="-407900"/>
            <a:ext cx="5959200" cy="5959200"/>
          </a:xfrm>
          <a:prstGeom prst="ellipse">
            <a:avLst/>
          </a:prstGeom>
          <a:solidFill>
            <a:srgbClr val="000000">
              <a:alpha val="627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000000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/>
          <p:nvPr/>
        </p:nvSpPr>
        <p:spPr>
          <a:xfrm>
            <a:off x="1592400" y="-407850"/>
            <a:ext cx="5959200" cy="5959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" name="Google Shape;132;p23"/>
          <p:cNvGrpSpPr/>
          <p:nvPr/>
        </p:nvGrpSpPr>
        <p:grpSpPr>
          <a:xfrm>
            <a:off x="6427669" y="2502633"/>
            <a:ext cx="2324700" cy="2324700"/>
            <a:chOff x="-474900" y="321200"/>
            <a:chExt cx="2324700" cy="2324700"/>
          </a:xfrm>
        </p:grpSpPr>
        <p:sp>
          <p:nvSpPr>
            <p:cNvPr id="133" name="Google Shape;133;p23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23"/>
          <p:cNvSpPr txBox="1">
            <a:spLocks noGrp="1"/>
          </p:cNvSpPr>
          <p:nvPr>
            <p:ph type="ctrTitle"/>
          </p:nvPr>
        </p:nvSpPr>
        <p:spPr>
          <a:xfrm>
            <a:off x="2569800" y="2236800"/>
            <a:ext cx="4004400" cy="9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1"/>
          </p:nvPr>
        </p:nvSpPr>
        <p:spPr>
          <a:xfrm>
            <a:off x="2569800" y="3188701"/>
            <a:ext cx="4004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139" name="Google Shape;139;p23"/>
          <p:cNvGrpSpPr/>
          <p:nvPr/>
        </p:nvGrpSpPr>
        <p:grpSpPr>
          <a:xfrm>
            <a:off x="764825" y="439375"/>
            <a:ext cx="1924500" cy="1924500"/>
            <a:chOff x="6680825" y="2549350"/>
            <a:chExt cx="1539600" cy="1539600"/>
          </a:xfrm>
        </p:grpSpPr>
        <p:sp>
          <p:nvSpPr>
            <p:cNvPr id="140" name="Google Shape;140;p23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666666">
                <a:alpha val="5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666666">
                <a:alpha val="5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495"/>
              </a:avLst>
            </a:prstGeom>
            <a:solidFill>
              <a:srgbClr val="666666">
                <a:alpha val="5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24"/>
          <p:cNvGrpSpPr/>
          <p:nvPr/>
        </p:nvGrpSpPr>
        <p:grpSpPr>
          <a:xfrm>
            <a:off x="818844" y="502333"/>
            <a:ext cx="2324700" cy="2324700"/>
            <a:chOff x="-474900" y="321200"/>
            <a:chExt cx="2324700" cy="2324700"/>
          </a:xfrm>
        </p:grpSpPr>
        <p:sp>
          <p:nvSpPr>
            <p:cNvPr id="145" name="Google Shape;145;p24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4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4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4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" name="Google Shape;149;p24"/>
          <p:cNvSpPr/>
          <p:nvPr/>
        </p:nvSpPr>
        <p:spPr>
          <a:xfrm>
            <a:off x="1794525" y="-407900"/>
            <a:ext cx="5959200" cy="5959200"/>
          </a:xfrm>
          <a:prstGeom prst="ellipse">
            <a:avLst/>
          </a:prstGeom>
          <a:solidFill>
            <a:srgbClr val="000000">
              <a:alpha val="627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4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4"/>
          <p:cNvSpPr txBox="1">
            <a:spLocks noGrp="1"/>
          </p:cNvSpPr>
          <p:nvPr>
            <p:ph type="body" idx="1"/>
          </p:nvPr>
        </p:nvSpPr>
        <p:spPr>
          <a:xfrm>
            <a:off x="2385525" y="1310550"/>
            <a:ext cx="4777200" cy="32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Font typeface="Poppins"/>
              <a:buChar char="￮"/>
              <a:defRPr sz="2600" b="1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￮"/>
              <a:defRPr sz="2600" b="1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￮"/>
              <a:defRPr sz="2600" b="1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●"/>
              <a:defRPr sz="2600" b="1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○"/>
              <a:defRPr sz="2600" b="1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■"/>
              <a:defRPr sz="2600" b="1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●"/>
              <a:defRPr sz="2600" b="1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○"/>
              <a:defRPr sz="2600" b="1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93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■"/>
              <a:defRPr sz="26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52" name="Google Shape;152;p24"/>
          <p:cNvSpPr txBox="1"/>
          <p:nvPr/>
        </p:nvSpPr>
        <p:spPr>
          <a:xfrm>
            <a:off x="1599200" y="1326625"/>
            <a:ext cx="7641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zh-TW" sz="7200" b="1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endParaRPr sz="7200" b="1" i="0" u="none" strike="noStrike" cap="non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3" name="Google Shape;153;p24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25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157" name="Google Shape;157;p25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5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5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5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1" name="Google Shape;161;p25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5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5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46080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￮"/>
              <a:defRPr/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64" name="Google Shape;164;p2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65" name="Google Shape;165;p25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27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ype A" type="blank">
  <p:cSld name="BLANK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/>
          <p:nvPr/>
        </p:nvSpPr>
        <p:spPr>
          <a:xfrm>
            <a:off x="764000" y="-1236275"/>
            <a:ext cx="7616100" cy="76161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6"/>
          <p:cNvSpPr/>
          <p:nvPr/>
        </p:nvSpPr>
        <p:spPr>
          <a:xfrm>
            <a:off x="1198300" y="-801975"/>
            <a:ext cx="6747000" cy="67470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6"/>
          <p:cNvSpPr/>
          <p:nvPr/>
        </p:nvSpPr>
        <p:spPr>
          <a:xfrm>
            <a:off x="2267900" y="267625"/>
            <a:ext cx="4608300" cy="46083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6"/>
          <p:cNvSpPr/>
          <p:nvPr/>
        </p:nvSpPr>
        <p:spPr>
          <a:xfrm>
            <a:off x="-704850" y="-2705100"/>
            <a:ext cx="10553700" cy="10553700"/>
          </a:xfrm>
          <a:prstGeom prst="donut">
            <a:avLst>
              <a:gd name="adj" fmla="val 10467"/>
            </a:avLst>
          </a:prstGeom>
          <a:solidFill>
            <a:srgbClr val="000000">
              <a:alpha val="627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6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27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175" name="Google Shape;175;p27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" name="Google Shape;179;p27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7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14853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￮"/>
              <a:defRPr sz="1100"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body" idx="2"/>
          </p:nvPr>
        </p:nvSpPr>
        <p:spPr>
          <a:xfrm>
            <a:off x="2630936" y="1958050"/>
            <a:ext cx="14853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￮"/>
              <a:defRPr sz="1100"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body" idx="3"/>
          </p:nvPr>
        </p:nvSpPr>
        <p:spPr>
          <a:xfrm>
            <a:off x="4192246" y="1958050"/>
            <a:ext cx="14853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Char char="￮"/>
              <a:defRPr sz="1100"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85" name="Google Shape;185;p27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7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27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big image">
  <p:cSld name="TITLE_AND_BODY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/>
          <p:nvPr/>
        </p:nvSpPr>
        <p:spPr>
          <a:xfrm>
            <a:off x="5142675" y="358375"/>
            <a:ext cx="4426800" cy="44268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8"/>
          <p:cNvSpPr/>
          <p:nvPr/>
        </p:nvSpPr>
        <p:spPr>
          <a:xfrm>
            <a:off x="5376775" y="592475"/>
            <a:ext cx="3958500" cy="3958500"/>
          </a:xfrm>
          <a:prstGeom prst="ellipse">
            <a:avLst/>
          </a:prstGeom>
          <a:solidFill>
            <a:srgbClr val="000000">
              <a:alpha val="627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0" name="Google Shape;190;p28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191" name="Google Shape;191;p28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5" name="Google Shape;195;p28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8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45048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8"/>
          <p:cNvSpPr txBox="1">
            <a:spLocks noGrp="1"/>
          </p:cNvSpPr>
          <p:nvPr>
            <p:ph type="body" idx="1"/>
          </p:nvPr>
        </p:nvSpPr>
        <p:spPr>
          <a:xfrm>
            <a:off x="985679" y="1958050"/>
            <a:ext cx="39765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￮"/>
              <a:defRPr/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98" name="Google Shape;198;p28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">
    <p:bg>
      <p:bgPr>
        <a:solidFill>
          <a:srgbClr val="000000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/>
          <p:nvPr/>
        </p:nvSpPr>
        <p:spPr>
          <a:xfrm>
            <a:off x="-704850" y="-2705100"/>
            <a:ext cx="10553700" cy="10553700"/>
          </a:xfrm>
          <a:prstGeom prst="donut">
            <a:avLst>
              <a:gd name="adj" fmla="val 104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9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9"/>
          <p:cNvSpPr/>
          <p:nvPr/>
        </p:nvSpPr>
        <p:spPr>
          <a:xfrm>
            <a:off x="764000" y="-1236275"/>
            <a:ext cx="7616100" cy="7616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9"/>
          <p:cNvSpPr/>
          <p:nvPr/>
        </p:nvSpPr>
        <p:spPr>
          <a:xfrm>
            <a:off x="1198300" y="-801975"/>
            <a:ext cx="6747000" cy="67470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9"/>
          <p:cNvSpPr/>
          <p:nvPr/>
        </p:nvSpPr>
        <p:spPr>
          <a:xfrm>
            <a:off x="2267900" y="267625"/>
            <a:ext cx="4608300" cy="4608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30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208" name="Google Shape;208;p30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30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30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2" name="Google Shape;212;p30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0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30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31"/>
          <p:cNvGrpSpPr/>
          <p:nvPr/>
        </p:nvGrpSpPr>
        <p:grpSpPr>
          <a:xfrm>
            <a:off x="308378" y="3811995"/>
            <a:ext cx="1844185" cy="1844185"/>
            <a:chOff x="-474900" y="321200"/>
            <a:chExt cx="2324700" cy="2324700"/>
          </a:xfrm>
        </p:grpSpPr>
        <p:sp>
          <p:nvSpPr>
            <p:cNvPr id="217" name="Google Shape;217;p31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1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1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1" name="Google Shape;221;p31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1"/>
          <p:cNvSpPr txBox="1">
            <a:spLocks noGrp="1"/>
          </p:cNvSpPr>
          <p:nvPr>
            <p:ph type="body" idx="1"/>
          </p:nvPr>
        </p:nvSpPr>
        <p:spPr>
          <a:xfrm>
            <a:off x="1069625" y="4406300"/>
            <a:ext cx="4608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223" name="Google Shape;223;p31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1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1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46083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6" Type="http://schemas.openxmlformats.org/officeDocument/2006/relationships/slide" Target="slide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Relationship Id="rId4" Type="http://schemas.openxmlformats.org/officeDocument/2006/relationships/slide" Target="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2.png"/><Relationship Id="rId5" Type="http://schemas.openxmlformats.org/officeDocument/2006/relationships/image" Target="../media/image21.jp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image" Target="../media/image7.jpg"/><Relationship Id="rId7" Type="http://schemas.openxmlformats.org/officeDocument/2006/relationships/slide" Target="slide1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8.xml"/><Relationship Id="rId5" Type="http://schemas.openxmlformats.org/officeDocument/2006/relationships/slide" Target="slide5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9.png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6666">
            <a:alpha val="52550"/>
          </a:srgbClr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>
            <a:spLocks noGrp="1"/>
          </p:cNvSpPr>
          <p:nvPr>
            <p:ph type="ctrTitle"/>
          </p:nvPr>
        </p:nvSpPr>
        <p:spPr>
          <a:xfrm>
            <a:off x="2301825" y="1366825"/>
            <a:ext cx="5463300" cy="1159800"/>
          </a:xfrm>
          <a:prstGeom prst="rect">
            <a:avLst/>
          </a:prstGeom>
          <a:noFill/>
          <a:ln>
            <a:noFill/>
          </a:ln>
          <a:effectLst>
            <a:outerShdw blurRad="85725" dist="19050" dir="5400000" algn="bl" rotWithShape="0">
              <a:srgbClr val="000000">
                <a:alpha val="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無人機精準降落</a:t>
            </a:r>
            <a:endParaRPr/>
          </a:p>
        </p:txBody>
      </p:sp>
      <p:sp>
        <p:nvSpPr>
          <p:cNvPr id="229" name="Google Shape;229;p32"/>
          <p:cNvSpPr txBox="1"/>
          <p:nvPr/>
        </p:nvSpPr>
        <p:spPr>
          <a:xfrm>
            <a:off x="1048800" y="2571750"/>
            <a:ext cx="7046400" cy="14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20" b="1">
                <a:solidFill>
                  <a:schemeClr val="dk1"/>
                </a:solidFill>
              </a:rPr>
              <a:t>指導教授:陸子強</a:t>
            </a:r>
            <a:endParaRPr sz="182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20" b="1">
                <a:solidFill>
                  <a:schemeClr val="dk1"/>
                </a:solidFill>
              </a:rPr>
              <a:t>組長:黃郁雅</a:t>
            </a:r>
            <a:endParaRPr sz="182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20" b="1">
                <a:solidFill>
                  <a:schemeClr val="dk1"/>
                </a:solidFill>
              </a:rPr>
              <a:t>組員:劉思彤、何淇鳳、羅嘉琪</a:t>
            </a:r>
            <a:br>
              <a:rPr lang="zh-TW" sz="1820" b="1">
                <a:solidFill>
                  <a:schemeClr val="dk1"/>
                </a:solidFill>
              </a:rPr>
            </a:br>
            <a:r>
              <a:rPr lang="zh-TW" sz="1820" b="1">
                <a:solidFill>
                  <a:schemeClr val="dk1"/>
                </a:solidFill>
              </a:rPr>
              <a:t>	 陳泓亦、王聖銘、許黎霽</a:t>
            </a:r>
            <a:endParaRPr sz="1820" b="1">
              <a:solidFill>
                <a:schemeClr val="dk1"/>
              </a:solidFill>
            </a:endParaRPr>
          </a:p>
        </p:txBody>
      </p:sp>
      <p:pic>
        <p:nvPicPr>
          <p:cNvPr id="230" name="Google Shape;23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6050" y="733350"/>
            <a:ext cx="1561375" cy="123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0125" y="3033700"/>
            <a:ext cx="1950904" cy="16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77788" y="3833813"/>
            <a:ext cx="2676525" cy="107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9825" y="1069712"/>
            <a:ext cx="4104173" cy="25040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8" name="Google Shape;418;p45"/>
          <p:cNvCxnSpPr/>
          <p:nvPr/>
        </p:nvCxnSpPr>
        <p:spPr>
          <a:xfrm>
            <a:off x="1414400" y="3636863"/>
            <a:ext cx="827700" cy="5280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19" name="Google Shape;419;p45"/>
          <p:cNvCxnSpPr/>
          <p:nvPr/>
        </p:nvCxnSpPr>
        <p:spPr>
          <a:xfrm rot="10800000" flipH="1">
            <a:off x="4954325" y="3636863"/>
            <a:ext cx="827700" cy="5280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420" name="Google Shape;420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300097"/>
            <a:ext cx="2207749" cy="224649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5"/>
          <p:cNvSpPr txBox="1">
            <a:spLocks noGrp="1"/>
          </p:cNvSpPr>
          <p:nvPr>
            <p:ph type="body" idx="1"/>
          </p:nvPr>
        </p:nvSpPr>
        <p:spPr>
          <a:xfrm>
            <a:off x="2154939" y="1045238"/>
            <a:ext cx="3182100" cy="25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透過Pixhawk連接至MissionPlanner</a:t>
            </a:r>
            <a:endParaRPr sz="20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zh-TW" sz="2000"/>
              <a:t>進行設置、監控無人機。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45">
            <a:hlinkClick r:id="rId6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63550" y="4584125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  <p:cxnSp>
        <p:nvCxnSpPr>
          <p:cNvPr id="423" name="Google Shape;423;p45"/>
          <p:cNvCxnSpPr/>
          <p:nvPr/>
        </p:nvCxnSpPr>
        <p:spPr>
          <a:xfrm rot="10800000">
            <a:off x="1595100" y="3598238"/>
            <a:ext cx="827700" cy="5280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24" name="Google Shape;424;p45"/>
          <p:cNvCxnSpPr/>
          <p:nvPr/>
        </p:nvCxnSpPr>
        <p:spPr>
          <a:xfrm flipH="1">
            <a:off x="4990025" y="3766163"/>
            <a:ext cx="827700" cy="5280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25" name="Google Shape;425;p45"/>
          <p:cNvSpPr txBox="1"/>
          <p:nvPr/>
        </p:nvSpPr>
        <p:spPr>
          <a:xfrm>
            <a:off x="370500" y="161075"/>
            <a:ext cx="4435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Poppins"/>
                <a:ea typeface="Poppins"/>
                <a:cs typeface="Poppins"/>
                <a:sym typeface="Poppins"/>
              </a:rPr>
              <a:t>Mission Planner</a:t>
            </a:r>
            <a:endParaRPr sz="3600" b="1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B"/>
        </a:solid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6"/>
          <p:cNvSpPr txBox="1">
            <a:spLocks noGrp="1"/>
          </p:cNvSpPr>
          <p:nvPr>
            <p:ph type="ctrTitle"/>
          </p:nvPr>
        </p:nvSpPr>
        <p:spPr>
          <a:xfrm>
            <a:off x="2569800" y="2093400"/>
            <a:ext cx="4004400" cy="9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zh-TW"/>
              <a:t>深度學習</a:t>
            </a:r>
            <a:endParaRPr/>
          </a:p>
        </p:txBody>
      </p:sp>
      <p:sp>
        <p:nvSpPr>
          <p:cNvPr id="431" name="Google Shape;431;p46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6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endParaRPr sz="6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46">
            <a:hlinkClick r:id="rId3" action="ppaction://hlinksldjump"/>
          </p:cNvPr>
          <p:cNvSpPr txBox="1">
            <a:spLocks noGrp="1"/>
          </p:cNvSpPr>
          <p:nvPr>
            <p:ph type="sldNum" idx="4294967295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11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47"/>
          <p:cNvPicPr preferRelativeResize="0"/>
          <p:nvPr/>
        </p:nvPicPr>
        <p:blipFill rotWithShape="1">
          <a:blip r:embed="rId3">
            <a:alphaModFix/>
          </a:blip>
          <a:srcRect l="17269" r="6754"/>
          <a:stretch/>
        </p:blipFill>
        <p:spPr>
          <a:xfrm>
            <a:off x="6218425" y="1036550"/>
            <a:ext cx="3015900" cy="2976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38" name="Google Shape;438;p47"/>
          <p:cNvSpPr txBox="1">
            <a:spLocks noGrp="1"/>
          </p:cNvSpPr>
          <p:nvPr>
            <p:ph type="title"/>
          </p:nvPr>
        </p:nvSpPr>
        <p:spPr>
          <a:xfrm>
            <a:off x="433825" y="58347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深度學習</a:t>
            </a:r>
            <a:endParaRPr/>
          </a:p>
        </p:txBody>
      </p:sp>
      <p:sp>
        <p:nvSpPr>
          <p:cNvPr id="439" name="Google Shape;439;p47">
            <a:hlinkClick r:id="rId4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12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40" name="Google Shape;440;p47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441" name="Google Shape;441;p47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47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47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274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4" name="Google Shape;444;p47"/>
          <p:cNvGrpSpPr/>
          <p:nvPr/>
        </p:nvGrpSpPr>
        <p:grpSpPr>
          <a:xfrm>
            <a:off x="6451459" y="3663368"/>
            <a:ext cx="342882" cy="350068"/>
            <a:chOff x="3951850" y="2985350"/>
            <a:chExt cx="407950" cy="416500"/>
          </a:xfrm>
        </p:grpSpPr>
        <p:sp>
          <p:nvSpPr>
            <p:cNvPr id="445" name="Google Shape;445;p47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47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7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4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9" name="Google Shape;449;p47"/>
          <p:cNvSpPr txBox="1"/>
          <p:nvPr/>
        </p:nvSpPr>
        <p:spPr>
          <a:xfrm>
            <a:off x="433825" y="1771350"/>
            <a:ext cx="47820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接收相機回傳的即時影像，藉由深度學習來偵測H的位置，以在降落的過程中進行微調。</a:t>
            </a:r>
            <a:endParaRPr sz="20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深度模型使用SSD</a:t>
            </a:r>
            <a:endParaRPr sz="20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450" name="Google Shape;450;p47"/>
          <p:cNvPicPr preferRelativeResize="0"/>
          <p:nvPr/>
        </p:nvPicPr>
        <p:blipFill rotWithShape="1">
          <a:blip r:embed="rId3">
            <a:alphaModFix/>
          </a:blip>
          <a:srcRect l="140361" t="-17190" r="-124064" b="17190"/>
          <a:stretch/>
        </p:blipFill>
        <p:spPr>
          <a:xfrm>
            <a:off x="5622100" y="1915975"/>
            <a:ext cx="2505000" cy="2244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51" name="Google Shape;451;p47"/>
          <p:cNvSpPr/>
          <p:nvPr/>
        </p:nvSpPr>
        <p:spPr>
          <a:xfrm>
            <a:off x="7022075" y="2451200"/>
            <a:ext cx="633000" cy="6174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8">
            <a:hlinkClick r:id="rId3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13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57" name="Google Shape;457;p48"/>
          <p:cNvGrpSpPr/>
          <p:nvPr/>
        </p:nvGrpSpPr>
        <p:grpSpPr>
          <a:xfrm>
            <a:off x="2456731" y="746637"/>
            <a:ext cx="4230513" cy="4228176"/>
            <a:chOff x="2902488" y="902232"/>
            <a:chExt cx="3339000" cy="3339000"/>
          </a:xfrm>
        </p:grpSpPr>
        <p:sp>
          <p:nvSpPr>
            <p:cNvPr id="458" name="Google Shape;458;p48"/>
            <p:cNvSpPr/>
            <p:nvPr/>
          </p:nvSpPr>
          <p:spPr>
            <a:xfrm rot="-5400000">
              <a:off x="2902488" y="902232"/>
              <a:ext cx="3339000" cy="3339000"/>
            </a:xfrm>
            <a:prstGeom prst="ellipse">
              <a:avLst/>
            </a:prstGeom>
            <a:noFill/>
            <a:ln w="19050" cap="flat" cmpd="sng">
              <a:solidFill>
                <a:srgbClr val="E8E8E8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459" name="Google Shape;459;p48"/>
            <p:cNvSpPr/>
            <p:nvPr/>
          </p:nvSpPr>
          <p:spPr>
            <a:xfrm>
              <a:off x="3123738" y="1123632"/>
              <a:ext cx="2896500" cy="2896200"/>
            </a:xfrm>
            <a:prstGeom prst="pie">
              <a:avLst>
                <a:gd name="adj1" fmla="val 1811602"/>
                <a:gd name="adj2" fmla="val 16214886"/>
              </a:avLst>
            </a:prstGeom>
            <a:solidFill>
              <a:srgbClr val="000000">
                <a:alpha val="6274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460" name="Google Shape;460;p48"/>
          <p:cNvGrpSpPr/>
          <p:nvPr/>
        </p:nvGrpSpPr>
        <p:grpSpPr>
          <a:xfrm>
            <a:off x="3424561" y="1710988"/>
            <a:ext cx="2300745" cy="2299474"/>
            <a:chOff x="3664038" y="1663782"/>
            <a:chExt cx="1815900" cy="1815900"/>
          </a:xfrm>
        </p:grpSpPr>
        <p:sp>
          <p:nvSpPr>
            <p:cNvPr id="461" name="Google Shape;461;p48"/>
            <p:cNvSpPr/>
            <p:nvPr/>
          </p:nvSpPr>
          <p:spPr>
            <a:xfrm>
              <a:off x="3664038" y="1663782"/>
              <a:ext cx="1815900" cy="18159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62" name="Google Shape;462;p48"/>
            <p:cNvSpPr txBox="1"/>
            <p:nvPr/>
          </p:nvSpPr>
          <p:spPr>
            <a:xfrm>
              <a:off x="3899988" y="2158482"/>
              <a:ext cx="1344000" cy="82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zh-TW" sz="2500" b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模型</a:t>
              </a:r>
              <a:endParaRPr sz="25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463" name="Google Shape;463;p48"/>
          <p:cNvGrpSpPr/>
          <p:nvPr/>
        </p:nvGrpSpPr>
        <p:grpSpPr>
          <a:xfrm>
            <a:off x="3900498" y="168668"/>
            <a:ext cx="1353929" cy="1353173"/>
            <a:chOff x="2859873" y="853967"/>
            <a:chExt cx="1068610" cy="1068604"/>
          </a:xfrm>
        </p:grpSpPr>
        <p:sp>
          <p:nvSpPr>
            <p:cNvPr id="464" name="Google Shape;464;p48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465" name="Google Shape;465;p48"/>
            <p:cNvSpPr txBox="1"/>
            <p:nvPr/>
          </p:nvSpPr>
          <p:spPr>
            <a:xfrm>
              <a:off x="2859883" y="853967"/>
              <a:ext cx="1068600" cy="106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zh-TW" sz="15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訓練用的照片</a:t>
              </a:r>
              <a:endParaRPr sz="1500" b="0" i="0" u="none" strike="noStrike" cap="none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466" name="Google Shape;466;p48"/>
          <p:cNvGrpSpPr/>
          <p:nvPr/>
        </p:nvGrpSpPr>
        <p:grpSpPr>
          <a:xfrm>
            <a:off x="2064654" y="3259610"/>
            <a:ext cx="1353928" cy="1353181"/>
            <a:chOff x="2859873" y="853961"/>
            <a:chExt cx="1068610" cy="1068610"/>
          </a:xfrm>
        </p:grpSpPr>
        <p:sp>
          <p:nvSpPr>
            <p:cNvPr id="467" name="Google Shape;467;p48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468" name="Google Shape;468;p48"/>
            <p:cNvSpPr txBox="1"/>
            <p:nvPr/>
          </p:nvSpPr>
          <p:spPr>
            <a:xfrm>
              <a:off x="2859883" y="853961"/>
              <a:ext cx="1068600" cy="106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zh-TW" sz="15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測試用的照片</a:t>
              </a:r>
              <a:endParaRPr sz="1500" b="0" i="0" u="none" strike="noStrike" cap="none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469" name="Google Shape;469;p48"/>
          <p:cNvGrpSpPr/>
          <p:nvPr/>
        </p:nvGrpSpPr>
        <p:grpSpPr>
          <a:xfrm>
            <a:off x="5725422" y="3249816"/>
            <a:ext cx="1353920" cy="1362952"/>
            <a:chOff x="5214448" y="3234278"/>
            <a:chExt cx="1068603" cy="1076326"/>
          </a:xfrm>
        </p:grpSpPr>
        <p:sp>
          <p:nvSpPr>
            <p:cNvPr id="470" name="Google Shape;470;p48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471" name="Google Shape;471;p48"/>
            <p:cNvSpPr txBox="1"/>
            <p:nvPr/>
          </p:nvSpPr>
          <p:spPr>
            <a:xfrm>
              <a:off x="5214451" y="3242004"/>
              <a:ext cx="1068600" cy="106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zh-TW" sz="15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實際執行</a:t>
              </a:r>
              <a:endParaRPr sz="1500" b="0" i="0" u="none" strike="noStrike" cap="none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Google Shape;47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675" y="499350"/>
            <a:ext cx="2848801" cy="2373350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49"/>
          <p:cNvSpPr/>
          <p:nvPr/>
        </p:nvSpPr>
        <p:spPr>
          <a:xfrm>
            <a:off x="1901300" y="762850"/>
            <a:ext cx="570300" cy="5217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8" name="Google Shape;47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4650" y="648350"/>
            <a:ext cx="3153574" cy="222435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49"/>
          <p:cNvSpPr/>
          <p:nvPr/>
        </p:nvSpPr>
        <p:spPr>
          <a:xfrm>
            <a:off x="5046700" y="1412775"/>
            <a:ext cx="658800" cy="5859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0" name="Google Shape;48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550" y="3017075"/>
            <a:ext cx="3671027" cy="196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49"/>
          <p:cNvSpPr/>
          <p:nvPr/>
        </p:nvSpPr>
        <p:spPr>
          <a:xfrm>
            <a:off x="2687750" y="3248225"/>
            <a:ext cx="570300" cy="6201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2" name="Google Shape;482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96802" y="3017075"/>
            <a:ext cx="2756635" cy="196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49"/>
          <p:cNvSpPr/>
          <p:nvPr/>
        </p:nvSpPr>
        <p:spPr>
          <a:xfrm>
            <a:off x="5400425" y="3588725"/>
            <a:ext cx="704400" cy="6966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0"/>
          <p:cNvSpPr txBox="1">
            <a:spLocks noGrp="1"/>
          </p:cNvSpPr>
          <p:nvPr>
            <p:ph type="ctrTitle" idx="4294967295"/>
          </p:nvPr>
        </p:nvSpPr>
        <p:spPr>
          <a:xfrm>
            <a:off x="2363075" y="3587100"/>
            <a:ext cx="4917000" cy="11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</a:pPr>
            <a:r>
              <a:rPr lang="zh-TW" sz="6000">
                <a:solidFill>
                  <a:srgbClr val="434343"/>
                </a:solidFill>
              </a:rPr>
              <a:t>克服問題?</a:t>
            </a:r>
            <a:endParaRPr sz="6000">
              <a:solidFill>
                <a:srgbClr val="434343"/>
              </a:solidFill>
            </a:endParaRPr>
          </a:p>
        </p:txBody>
      </p:sp>
      <p:grpSp>
        <p:nvGrpSpPr>
          <p:cNvPr id="489" name="Google Shape;489;p50"/>
          <p:cNvGrpSpPr/>
          <p:nvPr/>
        </p:nvGrpSpPr>
        <p:grpSpPr>
          <a:xfrm>
            <a:off x="3952290" y="309001"/>
            <a:ext cx="1738561" cy="1738545"/>
            <a:chOff x="6643075" y="3664250"/>
            <a:chExt cx="407950" cy="407975"/>
          </a:xfrm>
        </p:grpSpPr>
        <p:sp>
          <p:nvSpPr>
            <p:cNvPr id="490" name="Google Shape;490;p50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50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2" name="Google Shape;492;p50"/>
          <p:cNvGrpSpPr/>
          <p:nvPr/>
        </p:nvGrpSpPr>
        <p:grpSpPr>
          <a:xfrm rot="-587313">
            <a:off x="3850120" y="2274319"/>
            <a:ext cx="714809" cy="714768"/>
            <a:chOff x="576250" y="4319400"/>
            <a:chExt cx="442075" cy="442050"/>
          </a:xfrm>
        </p:grpSpPr>
        <p:sp>
          <p:nvSpPr>
            <p:cNvPr id="493" name="Google Shape;493;p50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50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50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50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7" name="Google Shape;497;p50"/>
          <p:cNvSpPr/>
          <p:nvPr/>
        </p:nvSpPr>
        <p:spPr>
          <a:xfrm>
            <a:off x="3536507" y="710554"/>
            <a:ext cx="271742" cy="25947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solidFill>
            <a:schemeClr val="lt1"/>
          </a:solidFill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0"/>
          <p:cNvSpPr/>
          <p:nvPr/>
        </p:nvSpPr>
        <p:spPr>
          <a:xfrm rot="2697553">
            <a:off x="5327282" y="2038984"/>
            <a:ext cx="412519" cy="39388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50"/>
          <p:cNvSpPr/>
          <p:nvPr/>
        </p:nvSpPr>
        <p:spPr>
          <a:xfrm>
            <a:off x="5653628" y="1814107"/>
            <a:ext cx="165205" cy="15781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50"/>
          <p:cNvSpPr/>
          <p:nvPr/>
        </p:nvSpPr>
        <p:spPr>
          <a:xfrm rot="1280074">
            <a:off x="3348223" y="1493217"/>
            <a:ext cx="165200" cy="15781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50">
            <a:hlinkClick r:id="rId3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15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1"/>
          <p:cNvSpPr txBox="1"/>
          <p:nvPr/>
        </p:nvSpPr>
        <p:spPr>
          <a:xfrm rot="434190">
            <a:off x="4746257" y="3174307"/>
            <a:ext cx="3862970" cy="646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latin typeface="Poppins Light"/>
                <a:ea typeface="Poppins Light"/>
                <a:cs typeface="Poppins Light"/>
                <a:sym typeface="Poppins Light"/>
              </a:rPr>
              <a:t>遇到問題，像是解鎖或是操作要花較多時間去研究解決。</a:t>
            </a:r>
            <a:endParaRPr sz="15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07" name="Google Shape;507;p51">
            <a:hlinkClick r:id="rId3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08" name="Google Shape;508;p51"/>
          <p:cNvSpPr txBox="1"/>
          <p:nvPr/>
        </p:nvSpPr>
        <p:spPr>
          <a:xfrm rot="896239">
            <a:off x="798427" y="2802998"/>
            <a:ext cx="3382189" cy="40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Poppins Light"/>
                <a:ea typeface="Poppins Light"/>
                <a:cs typeface="Poppins Light"/>
                <a:sym typeface="Poppins Light"/>
              </a:rPr>
              <a:t>jetson nano 結合 Pixhawk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509" name="Google Shape;50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6500" y="568900"/>
            <a:ext cx="2221801" cy="1849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51"/>
          <p:cNvPicPr preferRelativeResize="0"/>
          <p:nvPr/>
        </p:nvPicPr>
        <p:blipFill rotWithShape="1">
          <a:blip r:embed="rId5">
            <a:alphaModFix/>
          </a:blip>
          <a:srcRect t="25619" b="21881"/>
          <a:stretch/>
        </p:blipFill>
        <p:spPr>
          <a:xfrm>
            <a:off x="1555446" y="349250"/>
            <a:ext cx="2221800" cy="2289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511" name="Google Shape;511;p51"/>
          <p:cNvSpPr txBox="1"/>
          <p:nvPr/>
        </p:nvSpPr>
        <p:spPr>
          <a:xfrm rot="-721020">
            <a:off x="1002696" y="3796037"/>
            <a:ext cx="2917842" cy="831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參考國外的網站，許多人解決不了問題</a:t>
            </a:r>
            <a:endParaRPr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12" name="Google Shape;512;p51"/>
          <p:cNvSpPr txBox="1"/>
          <p:nvPr/>
        </p:nvSpPr>
        <p:spPr>
          <a:xfrm rot="-715714">
            <a:off x="3813738" y="2109638"/>
            <a:ext cx="2817235" cy="64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5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不是機械系，所以要從頭開始研究無人機的設定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513" name="Google Shape;513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55125" y="3288150"/>
            <a:ext cx="1633750" cy="16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4"/>
          <p:cNvSpPr txBox="1">
            <a:spLocks noGrp="1"/>
          </p:cNvSpPr>
          <p:nvPr>
            <p:ph type="title"/>
          </p:nvPr>
        </p:nvSpPr>
        <p:spPr>
          <a:xfrm>
            <a:off x="437100" y="342375"/>
            <a:ext cx="27105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結論</a:t>
            </a:r>
            <a:endParaRPr/>
          </a:p>
        </p:txBody>
      </p:sp>
      <p:sp>
        <p:nvSpPr>
          <p:cNvPr id="539" name="Google Shape;539;p54">
            <a:hlinkClick r:id="rId3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17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40" name="Google Shape;540;p54"/>
          <p:cNvSpPr txBox="1"/>
          <p:nvPr/>
        </p:nvSpPr>
        <p:spPr>
          <a:xfrm>
            <a:off x="1398450" y="1448100"/>
            <a:ext cx="6347100" cy="22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Poppins Light"/>
              <a:buAutoNum type="arabicPeriod"/>
            </a:pPr>
            <a:r>
              <a:rPr lang="zh-TW" sz="2000">
                <a:latin typeface="Poppins Light"/>
                <a:ea typeface="Poppins Light"/>
                <a:cs typeface="Poppins Light"/>
                <a:sym typeface="Poppins Light"/>
              </a:rPr>
              <a:t>這項技術在台灣無人實現，所以沒有可以詢問的專業人士</a:t>
            </a: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Poppins Light"/>
              <a:buAutoNum type="arabicPeriod"/>
            </a:pPr>
            <a:r>
              <a:rPr lang="zh-TW" sz="2000">
                <a:latin typeface="Poppins Light"/>
                <a:ea typeface="Poppins Light"/>
                <a:cs typeface="Poppins Light"/>
                <a:sym typeface="Poppins Light"/>
              </a:rPr>
              <a:t>飛行無人機須專業人士在場(容易摔機)</a:t>
            </a: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Poppins Light"/>
              <a:buAutoNum type="arabicPeriod"/>
            </a:pPr>
            <a:r>
              <a:rPr lang="zh-TW" sz="2000">
                <a:latin typeface="Poppins Light"/>
                <a:ea typeface="Poppins Light"/>
                <a:cs typeface="Poppins Light"/>
                <a:sym typeface="Poppins Light"/>
              </a:rPr>
              <a:t>資料不全</a:t>
            </a: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541" name="Google Shape;54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9675" y="2993676"/>
            <a:ext cx="2406700" cy="184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55">
            <a:hlinkClick r:id="rId3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47" name="Google Shape;547;p55"/>
          <p:cNvSpPr txBox="1">
            <a:spLocks noGrp="1"/>
          </p:cNvSpPr>
          <p:nvPr>
            <p:ph type="ctrTitle" idx="4294967295"/>
          </p:nvPr>
        </p:nvSpPr>
        <p:spPr>
          <a:xfrm>
            <a:off x="2351788" y="1180487"/>
            <a:ext cx="46080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</a:pPr>
            <a:r>
              <a:rPr lang="zh-TW" sz="8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Thanks!</a:t>
            </a:r>
            <a:endParaRPr sz="8000" b="1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8" name="Google Shape;548;p55"/>
          <p:cNvSpPr txBox="1">
            <a:spLocks noGrp="1"/>
          </p:cNvSpPr>
          <p:nvPr>
            <p:ph type="subTitle" idx="4294967295"/>
          </p:nvPr>
        </p:nvSpPr>
        <p:spPr>
          <a:xfrm>
            <a:off x="2633075" y="2340277"/>
            <a:ext cx="4608000" cy="17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zh-TW" sz="3000" b="1">
                <a:latin typeface="Poppins"/>
                <a:ea typeface="Poppins"/>
                <a:cs typeface="Poppins"/>
                <a:sym typeface="Poppins"/>
              </a:rPr>
              <a:t>謝謝教授！</a:t>
            </a:r>
            <a:endParaRPr sz="3000" b="1">
              <a:latin typeface="Poppins"/>
              <a:ea typeface="Poppins"/>
              <a:cs typeface="Poppins"/>
              <a:sym typeface="Poppins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</a:pPr>
            <a:endParaRPr sz="1600" b="0" i="0" u="none" strike="noStrike" cap="none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549" name="Google Shape;549;p55"/>
          <p:cNvGrpSpPr/>
          <p:nvPr/>
        </p:nvGrpSpPr>
        <p:grpSpPr>
          <a:xfrm>
            <a:off x="1812552" y="1460659"/>
            <a:ext cx="345971" cy="325505"/>
            <a:chOff x="5972700" y="2330200"/>
            <a:chExt cx="411625" cy="387275"/>
          </a:xfrm>
        </p:grpSpPr>
        <p:sp>
          <p:nvSpPr>
            <p:cNvPr id="550" name="Google Shape;550;p5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55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52" name="Google Shape;552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3725" y="2340286"/>
            <a:ext cx="2046988" cy="2697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7" descr="C:\Users\Administrator\Desktop\新建文件夹 (3)\1357d39a269cfd4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08520" y="0"/>
            <a:ext cx="370790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7"/>
          <p:cNvSpPr/>
          <p:nvPr/>
        </p:nvSpPr>
        <p:spPr>
          <a:xfrm>
            <a:off x="4440377" y="454577"/>
            <a:ext cx="777000" cy="451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7"/>
          <p:cNvSpPr/>
          <p:nvPr/>
        </p:nvSpPr>
        <p:spPr>
          <a:xfrm>
            <a:off x="4440377" y="1154860"/>
            <a:ext cx="777000" cy="4515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37"/>
          <p:cNvSpPr/>
          <p:nvPr/>
        </p:nvSpPr>
        <p:spPr>
          <a:xfrm>
            <a:off x="4440377" y="1889241"/>
            <a:ext cx="777000" cy="451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37"/>
          <p:cNvSpPr/>
          <p:nvPr/>
        </p:nvSpPr>
        <p:spPr>
          <a:xfrm>
            <a:off x="4440377" y="2644035"/>
            <a:ext cx="777000" cy="4515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37"/>
          <p:cNvSpPr/>
          <p:nvPr/>
        </p:nvSpPr>
        <p:spPr>
          <a:xfrm>
            <a:off x="4424917" y="416897"/>
            <a:ext cx="709800" cy="5199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 i="0" u="none" strike="noStrike" cap="non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01</a:t>
            </a:r>
            <a:endParaRPr sz="2100" b="1" i="0" u="none" strike="noStrike" cap="non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2" name="Google Shape;302;p37"/>
          <p:cNvSpPr/>
          <p:nvPr/>
        </p:nvSpPr>
        <p:spPr>
          <a:xfrm>
            <a:off x="4424917" y="1120556"/>
            <a:ext cx="709800" cy="5199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 i="0" u="none" strike="noStrike" cap="non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02</a:t>
            </a:r>
            <a:endParaRPr sz="2100" b="1" i="0" u="none" strike="noStrike" cap="non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3" name="Google Shape;303;p37"/>
          <p:cNvSpPr/>
          <p:nvPr/>
        </p:nvSpPr>
        <p:spPr>
          <a:xfrm>
            <a:off x="4424917" y="1854938"/>
            <a:ext cx="709800" cy="5199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 i="0" u="none" strike="noStrike" cap="non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03</a:t>
            </a:r>
            <a:endParaRPr sz="2100" b="1" i="0" u="none" strike="noStrike" cap="non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4" name="Google Shape;304;p37"/>
          <p:cNvSpPr/>
          <p:nvPr/>
        </p:nvSpPr>
        <p:spPr>
          <a:xfrm>
            <a:off x="4424917" y="2623419"/>
            <a:ext cx="709800" cy="5199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 i="0" strike="noStrike" cap="non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04</a:t>
            </a:r>
            <a:endParaRPr sz="2100" b="1" i="0" strike="noStrike" cap="non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5" name="Google Shape;305;p37"/>
          <p:cNvSpPr/>
          <p:nvPr/>
        </p:nvSpPr>
        <p:spPr>
          <a:xfrm>
            <a:off x="5589714" y="437932"/>
            <a:ext cx="2594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i="0" u="none" strike="noStrike" cap="none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【 </a:t>
            </a:r>
            <a:r>
              <a:rPr lang="zh-TW" sz="1800">
                <a:solidFill>
                  <a:srgbClr val="434343"/>
                </a:solidFill>
                <a:uFill>
                  <a:noFill/>
                </a:uFill>
                <a:latin typeface="Microsoft Yahei"/>
                <a:ea typeface="Microsoft Yahei"/>
                <a:cs typeface="Microsoft Yahei"/>
                <a:sym typeface="Microsoft Yahei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無人機</a:t>
            </a:r>
            <a:r>
              <a:rPr lang="zh-TW" sz="1800" i="0" u="none" strike="noStrike" cap="none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】</a:t>
            </a:r>
            <a:endParaRPr sz="1800" i="0" u="none" strike="noStrike" cap="none">
              <a:solidFill>
                <a:srgbClr val="434343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6" name="Google Shape;306;p37"/>
          <p:cNvSpPr/>
          <p:nvPr/>
        </p:nvSpPr>
        <p:spPr>
          <a:xfrm>
            <a:off x="5589725" y="1138188"/>
            <a:ext cx="3419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0" i="0" u="none" strike="noStrike" cap="none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【</a:t>
            </a:r>
            <a:r>
              <a:rPr lang="zh-TW" sz="1800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zh-TW" sz="1800">
                <a:solidFill>
                  <a:srgbClr val="434343"/>
                </a:solidFill>
                <a:uFill>
                  <a:noFill/>
                </a:uFill>
                <a:latin typeface="Microsoft Yahei"/>
                <a:ea typeface="Microsoft Yahei"/>
                <a:cs typeface="Microsoft Yahei"/>
                <a:sym typeface="Microsoft Yahei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Jetson Nano &amp; Dronekit</a:t>
            </a:r>
            <a:r>
              <a:rPr lang="zh-TW" sz="1800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zh-TW" sz="1800" b="0" i="0" u="none" strike="noStrike" cap="none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】</a:t>
            </a:r>
            <a:endParaRPr sz="1800" b="0" i="0" u="none" strike="noStrike" cap="none">
              <a:solidFill>
                <a:srgbClr val="434343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7" name="Google Shape;307;p37"/>
          <p:cNvSpPr/>
          <p:nvPr/>
        </p:nvSpPr>
        <p:spPr>
          <a:xfrm>
            <a:off x="5557475" y="1872588"/>
            <a:ext cx="3484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0" i="0" u="none" strike="noStrike" cap="none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【</a:t>
            </a:r>
            <a:r>
              <a:rPr lang="zh-TW" sz="1800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zh-TW" sz="1800">
                <a:solidFill>
                  <a:srgbClr val="434343"/>
                </a:solidFill>
                <a:uFill>
                  <a:noFill/>
                </a:uFill>
                <a:latin typeface="Microsoft Yahei"/>
                <a:ea typeface="Microsoft Yahei"/>
                <a:cs typeface="Microsoft Yahei"/>
                <a:sym typeface="Microsoft Yahei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Mission Planner </a:t>
            </a:r>
            <a:r>
              <a:rPr lang="zh-TW" sz="1800" b="0" i="0" u="none" strike="noStrike" cap="none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】</a:t>
            </a:r>
            <a:endParaRPr sz="1800" b="0" i="0" u="none" strike="noStrike" cap="none">
              <a:solidFill>
                <a:srgbClr val="434343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8" name="Google Shape;308;p37"/>
          <p:cNvSpPr/>
          <p:nvPr/>
        </p:nvSpPr>
        <p:spPr>
          <a:xfrm>
            <a:off x="5557464" y="2650406"/>
            <a:ext cx="2594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【 </a:t>
            </a:r>
            <a:r>
              <a:rPr lang="zh-TW" sz="1800">
                <a:solidFill>
                  <a:srgbClr val="434343"/>
                </a:solidFill>
                <a:uFill>
                  <a:noFill/>
                </a:uFill>
                <a:latin typeface="Microsoft Yahei"/>
                <a:ea typeface="Microsoft Yahei"/>
                <a:cs typeface="Microsoft Yahei"/>
                <a:sym typeface="Microsoft Yahei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深度學習</a:t>
            </a:r>
            <a:r>
              <a:rPr lang="zh-TW" sz="1800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】</a:t>
            </a:r>
            <a:endParaRPr sz="1800">
              <a:solidFill>
                <a:srgbClr val="434343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9" name="Google Shape;309;p37"/>
          <p:cNvSpPr txBox="1"/>
          <p:nvPr/>
        </p:nvSpPr>
        <p:spPr>
          <a:xfrm>
            <a:off x="2627784" y="2211710"/>
            <a:ext cx="1141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999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目</a:t>
            </a:r>
            <a:r>
              <a:rPr lang="zh-TW" sz="3999" b="1">
                <a:solidFill>
                  <a:schemeClr val="dk1"/>
                </a:solidFill>
              </a:rPr>
              <a:t>錄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0" name="Google Shape;310;p37"/>
          <p:cNvSpPr txBox="1"/>
          <p:nvPr/>
        </p:nvSpPr>
        <p:spPr>
          <a:xfrm>
            <a:off x="2195736" y="2840037"/>
            <a:ext cx="187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sz="2000" b="0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7"/>
          <p:cNvSpPr/>
          <p:nvPr/>
        </p:nvSpPr>
        <p:spPr>
          <a:xfrm>
            <a:off x="4440377" y="3444966"/>
            <a:ext cx="777000" cy="451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37"/>
          <p:cNvSpPr/>
          <p:nvPr/>
        </p:nvSpPr>
        <p:spPr>
          <a:xfrm>
            <a:off x="4424917" y="3410664"/>
            <a:ext cx="709800" cy="5199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 i="0" u="none" strike="noStrike" cap="non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</a:t>
            </a:r>
            <a:r>
              <a:rPr lang="zh-TW" sz="1800" b="1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5</a:t>
            </a:r>
            <a:endParaRPr sz="2100" b="1" i="0" u="none" strike="noStrike" cap="non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3" name="Google Shape;313;p37"/>
          <p:cNvSpPr/>
          <p:nvPr/>
        </p:nvSpPr>
        <p:spPr>
          <a:xfrm>
            <a:off x="5557464" y="4119756"/>
            <a:ext cx="2594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0" i="0" u="none" strike="noStrike" cap="none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【 </a:t>
            </a:r>
            <a:r>
              <a:rPr lang="zh-TW" sz="1800">
                <a:solidFill>
                  <a:srgbClr val="434343"/>
                </a:solidFill>
                <a:uFill>
                  <a:noFill/>
                </a:uFill>
                <a:latin typeface="Microsoft Yahei"/>
                <a:ea typeface="Microsoft Yahei"/>
                <a:cs typeface="Microsoft Yahei"/>
                <a:sym typeface="Microsoft Yahei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實作展示</a:t>
            </a:r>
            <a:r>
              <a:rPr lang="zh-TW" sz="1800" b="0" i="0" u="none" strike="noStrike" cap="none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】</a:t>
            </a:r>
            <a:endParaRPr sz="1800" b="0" i="0" u="none" strike="noStrike" cap="none">
              <a:solidFill>
                <a:srgbClr val="434343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4" name="Google Shape;314;p37"/>
          <p:cNvSpPr/>
          <p:nvPr/>
        </p:nvSpPr>
        <p:spPr>
          <a:xfrm>
            <a:off x="4455827" y="4122823"/>
            <a:ext cx="777000" cy="4515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37"/>
          <p:cNvSpPr/>
          <p:nvPr/>
        </p:nvSpPr>
        <p:spPr>
          <a:xfrm>
            <a:off x="4440367" y="4102207"/>
            <a:ext cx="709800" cy="5199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 i="0" strike="noStrike" cap="non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0</a:t>
            </a:r>
            <a:r>
              <a:rPr lang="zh-TW" sz="1800" b="1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6</a:t>
            </a:r>
            <a:endParaRPr sz="2100" b="1" i="0" strike="noStrike" cap="none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6" name="Google Shape;316;p37"/>
          <p:cNvSpPr/>
          <p:nvPr/>
        </p:nvSpPr>
        <p:spPr>
          <a:xfrm>
            <a:off x="5557464" y="3428218"/>
            <a:ext cx="2594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0" i="0" u="none" strike="noStrike" cap="none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【</a:t>
            </a:r>
            <a:r>
              <a:rPr lang="zh-TW" sz="1800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zh-TW" sz="1800">
                <a:solidFill>
                  <a:srgbClr val="434343"/>
                </a:solidFill>
                <a:uFill>
                  <a:noFill/>
                </a:uFill>
                <a:latin typeface="Microsoft Yahei"/>
                <a:ea typeface="Microsoft Yahei"/>
                <a:cs typeface="Microsoft Yahei"/>
                <a:sym typeface="Microsoft Yahei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克服問題</a:t>
            </a:r>
            <a:r>
              <a:rPr lang="zh-TW" sz="1800" b="0" i="0" strike="noStrike" cap="none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zh-TW" sz="1800" b="0" i="0" u="none" strike="noStrike" cap="none">
                <a:solidFill>
                  <a:srgbClr val="434343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】</a:t>
            </a:r>
            <a:endParaRPr sz="1800" b="0" i="0" u="none" strike="noStrike" cap="none">
              <a:solidFill>
                <a:srgbClr val="434343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8"/>
          <p:cNvSpPr txBox="1">
            <a:spLocks noGrp="1"/>
          </p:cNvSpPr>
          <p:nvPr>
            <p:ph type="ctrTitle"/>
          </p:nvPr>
        </p:nvSpPr>
        <p:spPr>
          <a:xfrm>
            <a:off x="2569800" y="2093400"/>
            <a:ext cx="4004400" cy="9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zh-TW"/>
              <a:t>無人機</a:t>
            </a:r>
            <a:endParaRPr/>
          </a:p>
        </p:txBody>
      </p:sp>
      <p:sp>
        <p:nvSpPr>
          <p:cNvPr id="322" name="Google Shape;322;p38"/>
          <p:cNvSpPr txBox="1"/>
          <p:nvPr/>
        </p:nvSpPr>
        <p:spPr>
          <a:xfrm>
            <a:off x="1030925" y="710500"/>
            <a:ext cx="1392600" cy="13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6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sz="6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8">
            <a:hlinkClick r:id="rId3" action="ppaction://hlinksldjump"/>
          </p:cNvPr>
          <p:cNvSpPr txBox="1">
            <a:spLocks noGrp="1"/>
          </p:cNvSpPr>
          <p:nvPr>
            <p:ph type="sldNum" idx="4294967295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9"/>
          <p:cNvPicPr preferRelativeResize="0"/>
          <p:nvPr/>
        </p:nvPicPr>
        <p:blipFill rotWithShape="1">
          <a:blip r:embed="rId3">
            <a:alphaModFix/>
          </a:blip>
          <a:srcRect r="19348"/>
          <a:stretch/>
        </p:blipFill>
        <p:spPr>
          <a:xfrm>
            <a:off x="6381600" y="1414450"/>
            <a:ext cx="2762400" cy="25689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329" name="Google Shape;329;p39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330" name="Google Shape;330;p39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9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9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274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3" name="Google Shape;333;p39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目標</a:t>
            </a:r>
            <a:endParaRPr/>
          </a:p>
        </p:txBody>
      </p:sp>
      <p:sp>
        <p:nvSpPr>
          <p:cNvPr id="334" name="Google Shape;334;p39"/>
          <p:cNvSpPr txBox="1">
            <a:spLocks noGrp="1"/>
          </p:cNvSpPr>
          <p:nvPr>
            <p:ph type="body" idx="1"/>
          </p:nvPr>
        </p:nvSpPr>
        <p:spPr>
          <a:xfrm>
            <a:off x="509850" y="1958050"/>
            <a:ext cx="51150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zh-TW"/>
              <a:t>利用影像辨識使無人機能精準降落於H指標上。</a:t>
            </a:r>
            <a:endParaRPr/>
          </a:p>
        </p:txBody>
      </p:sp>
      <p:sp>
        <p:nvSpPr>
          <p:cNvPr id="335" name="Google Shape;335;p39">
            <a:hlinkClick r:id="rId4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zh-TW">
                <a:uFill>
                  <a:noFill/>
                </a:uFill>
                <a:hlinkClick r:id="rId4" action="ppaction://hlinksldjump"/>
              </a:rPr>
              <a:t>4</a:t>
            </a:fld>
            <a:endParaRPr b="0">
              <a:solidFill>
                <a:schemeClr val="lt1"/>
              </a:solidFill>
            </a:endParaRPr>
          </a:p>
        </p:txBody>
      </p:sp>
      <p:pic>
        <p:nvPicPr>
          <p:cNvPr id="336" name="Google Shape;336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7774" y="3323252"/>
            <a:ext cx="1030250" cy="103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0"/>
          <p:cNvSpPr txBox="1">
            <a:spLocks noGrp="1"/>
          </p:cNvSpPr>
          <p:nvPr>
            <p:ph type="ctrTitle" idx="4294967295"/>
          </p:nvPr>
        </p:nvSpPr>
        <p:spPr>
          <a:xfrm>
            <a:off x="1805850" y="3771350"/>
            <a:ext cx="55323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</a:pPr>
            <a:r>
              <a:rPr lang="zh-TW" sz="6000"/>
              <a:t>Jetson Nano &amp; Dronekit</a:t>
            </a:r>
            <a:endParaRPr sz="6000" b="1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42" name="Google Shape;342;p40"/>
          <p:cNvGrpSpPr/>
          <p:nvPr/>
        </p:nvGrpSpPr>
        <p:grpSpPr>
          <a:xfrm>
            <a:off x="3952298" y="309004"/>
            <a:ext cx="1738561" cy="1738545"/>
            <a:chOff x="6643075" y="3664250"/>
            <a:chExt cx="407950" cy="407975"/>
          </a:xfrm>
        </p:grpSpPr>
        <p:sp>
          <p:nvSpPr>
            <p:cNvPr id="343" name="Google Shape;343;p40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0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5" name="Google Shape;345;p40"/>
          <p:cNvGrpSpPr/>
          <p:nvPr/>
        </p:nvGrpSpPr>
        <p:grpSpPr>
          <a:xfrm rot="-587313">
            <a:off x="3850121" y="2274317"/>
            <a:ext cx="714809" cy="714768"/>
            <a:chOff x="576250" y="4319400"/>
            <a:chExt cx="442075" cy="442050"/>
          </a:xfrm>
        </p:grpSpPr>
        <p:sp>
          <p:nvSpPr>
            <p:cNvPr id="346" name="Google Shape;346;p40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40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40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40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0" name="Google Shape;350;p40"/>
          <p:cNvSpPr/>
          <p:nvPr/>
        </p:nvSpPr>
        <p:spPr>
          <a:xfrm>
            <a:off x="3536507" y="710554"/>
            <a:ext cx="271742" cy="25947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40"/>
          <p:cNvSpPr/>
          <p:nvPr/>
        </p:nvSpPr>
        <p:spPr>
          <a:xfrm rot="2697553">
            <a:off x="5327282" y="2038984"/>
            <a:ext cx="412519" cy="39388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40"/>
          <p:cNvSpPr/>
          <p:nvPr/>
        </p:nvSpPr>
        <p:spPr>
          <a:xfrm>
            <a:off x="5653628" y="1814107"/>
            <a:ext cx="165205" cy="15781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40"/>
          <p:cNvSpPr/>
          <p:nvPr/>
        </p:nvSpPr>
        <p:spPr>
          <a:xfrm rot="1280074">
            <a:off x="3348230" y="1493219"/>
            <a:ext cx="165200" cy="15779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40">
            <a:hlinkClick r:id="rId3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5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41"/>
          <p:cNvPicPr preferRelativeResize="0"/>
          <p:nvPr/>
        </p:nvPicPr>
        <p:blipFill rotWithShape="1">
          <a:blip r:embed="rId3">
            <a:alphaModFix/>
          </a:blip>
          <a:srcRect l="13057" r="8939"/>
          <a:stretch/>
        </p:blipFill>
        <p:spPr>
          <a:xfrm>
            <a:off x="6454500" y="1200150"/>
            <a:ext cx="2868000" cy="2743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60" name="Google Shape;360;p41"/>
          <p:cNvSpPr txBox="1">
            <a:spLocks noGrp="1"/>
          </p:cNvSpPr>
          <p:nvPr>
            <p:ph type="title"/>
          </p:nvPr>
        </p:nvSpPr>
        <p:spPr>
          <a:xfrm>
            <a:off x="457350" y="44597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Jetson Nano</a:t>
            </a:r>
            <a:endParaRPr/>
          </a:p>
        </p:txBody>
      </p:sp>
      <p:sp>
        <p:nvSpPr>
          <p:cNvPr id="361" name="Google Shape;361;p41">
            <a:hlinkClick r:id="rId4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6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362" name="Google Shape;362;p41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363" name="Google Shape;363;p41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41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41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274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" name="Google Shape;366;p41"/>
          <p:cNvSpPr/>
          <p:nvPr/>
        </p:nvSpPr>
        <p:spPr>
          <a:xfrm>
            <a:off x="6454511" y="367001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41"/>
          <p:cNvSpPr txBox="1"/>
          <p:nvPr/>
        </p:nvSpPr>
        <p:spPr>
          <a:xfrm>
            <a:off x="457350" y="1771350"/>
            <a:ext cx="50214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Poppins Light"/>
                <a:ea typeface="Poppins Light"/>
                <a:cs typeface="Poppins Light"/>
                <a:sym typeface="Poppins Light"/>
              </a:rPr>
              <a:t>在無人機的執行精準降落的階段，Jetson nano扮演執行程式的角色。藉由</a:t>
            </a:r>
            <a:r>
              <a:rPr lang="zh-TW" sz="1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Jetson nano與Pixhawk連接，給予指定的UART孔權限即可執行Dronekit。</a:t>
            </a:r>
            <a:endParaRPr sz="1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8050" y="692125"/>
            <a:ext cx="3388550" cy="338855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2"/>
          <p:cNvSpPr txBox="1">
            <a:spLocks noGrp="1"/>
          </p:cNvSpPr>
          <p:nvPr>
            <p:ph type="title"/>
          </p:nvPr>
        </p:nvSpPr>
        <p:spPr>
          <a:xfrm>
            <a:off x="457250" y="371350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Dronekit</a:t>
            </a:r>
            <a:endParaRPr/>
          </a:p>
        </p:txBody>
      </p:sp>
      <p:sp>
        <p:nvSpPr>
          <p:cNvPr id="374" name="Google Shape;374;p42">
            <a:hlinkClick r:id="rId4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375" name="Google Shape;375;p42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376" name="Google Shape;376;p42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43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42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2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274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9" name="Google Shape;379;p42"/>
          <p:cNvGrpSpPr/>
          <p:nvPr/>
        </p:nvGrpSpPr>
        <p:grpSpPr>
          <a:xfrm>
            <a:off x="6405399" y="3676684"/>
            <a:ext cx="435022" cy="323445"/>
            <a:chOff x="5247525" y="3007275"/>
            <a:chExt cx="517575" cy="384825"/>
          </a:xfrm>
        </p:grpSpPr>
        <p:sp>
          <p:nvSpPr>
            <p:cNvPr id="380" name="Google Shape;380;p42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42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2" name="Google Shape;382;p42"/>
          <p:cNvSpPr txBox="1"/>
          <p:nvPr/>
        </p:nvSpPr>
        <p:spPr>
          <a:xfrm>
            <a:off x="457250" y="1446600"/>
            <a:ext cx="48621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Poppins Light"/>
                <a:ea typeface="Poppins Light"/>
                <a:cs typeface="Poppins Light"/>
                <a:sym typeface="Poppins Light"/>
              </a:rPr>
              <a:t>利用 Dronekit 套件操控無人機，</a:t>
            </a:r>
            <a:r>
              <a:rPr lang="zh-TW" sz="2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使無人機自行起飛，在抵達設定好的目的地經緯度時，執行深度學習。</a:t>
            </a:r>
            <a:endParaRPr sz="20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83" name="Google Shape;383;p42"/>
          <p:cNvSpPr txBox="1"/>
          <p:nvPr/>
        </p:nvSpPr>
        <p:spPr>
          <a:xfrm>
            <a:off x="58900" y="3167075"/>
            <a:ext cx="6346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Poppins Light"/>
                <a:ea typeface="Poppins Light"/>
                <a:cs typeface="Poppins Light"/>
                <a:sym typeface="Poppins Light"/>
              </a:rPr>
              <a:t>a_location=LocationGlobalRelative(-35.3621409，149.1666187，10)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Poppins Light"/>
                <a:ea typeface="Poppins Light"/>
                <a:cs typeface="Poppins Light"/>
                <a:sym typeface="Poppins Light"/>
              </a:rPr>
              <a:t>vehicle.simple_goto(</a:t>
            </a:r>
            <a:r>
              <a:rPr lang="zh-TW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a_location</a:t>
            </a:r>
            <a:r>
              <a:rPr lang="zh-TW">
                <a:latin typeface="Poppins Light"/>
                <a:ea typeface="Poppins Light"/>
                <a:cs typeface="Poppins Light"/>
                <a:sym typeface="Poppins Light"/>
              </a:rPr>
              <a:t>)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3"/>
          <p:cNvSpPr txBox="1">
            <a:spLocks noGrp="1"/>
          </p:cNvSpPr>
          <p:nvPr>
            <p:ph type="ctrTitle" idx="4294967295"/>
          </p:nvPr>
        </p:nvSpPr>
        <p:spPr>
          <a:xfrm>
            <a:off x="1003800" y="2396450"/>
            <a:ext cx="7136400" cy="19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</a:pPr>
            <a:r>
              <a:rPr lang="zh-TW" sz="6000">
                <a:solidFill>
                  <a:srgbClr val="434343"/>
                </a:solidFill>
              </a:rPr>
              <a:t>Mission Planner</a:t>
            </a:r>
            <a:endParaRPr sz="6000">
              <a:solidFill>
                <a:srgbClr val="434343"/>
              </a:solidFill>
            </a:endParaRPr>
          </a:p>
        </p:txBody>
      </p:sp>
      <p:grpSp>
        <p:nvGrpSpPr>
          <p:cNvPr id="389" name="Google Shape;389;p43"/>
          <p:cNvGrpSpPr/>
          <p:nvPr/>
        </p:nvGrpSpPr>
        <p:grpSpPr>
          <a:xfrm>
            <a:off x="3952298" y="309004"/>
            <a:ext cx="1738561" cy="1738545"/>
            <a:chOff x="6643075" y="3664250"/>
            <a:chExt cx="407950" cy="407975"/>
          </a:xfrm>
        </p:grpSpPr>
        <p:sp>
          <p:nvSpPr>
            <p:cNvPr id="390" name="Google Shape;390;p43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3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2" name="Google Shape;392;p43"/>
          <p:cNvGrpSpPr/>
          <p:nvPr/>
        </p:nvGrpSpPr>
        <p:grpSpPr>
          <a:xfrm rot="-587313">
            <a:off x="3850121" y="2274317"/>
            <a:ext cx="714809" cy="714768"/>
            <a:chOff x="576250" y="4319400"/>
            <a:chExt cx="442075" cy="442050"/>
          </a:xfrm>
        </p:grpSpPr>
        <p:sp>
          <p:nvSpPr>
            <p:cNvPr id="393" name="Google Shape;393;p43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3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3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3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7" name="Google Shape;397;p43"/>
          <p:cNvSpPr/>
          <p:nvPr/>
        </p:nvSpPr>
        <p:spPr>
          <a:xfrm>
            <a:off x="3536507" y="710554"/>
            <a:ext cx="271742" cy="25947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43"/>
          <p:cNvSpPr/>
          <p:nvPr/>
        </p:nvSpPr>
        <p:spPr>
          <a:xfrm rot="2697553">
            <a:off x="5327282" y="2038984"/>
            <a:ext cx="412519" cy="39388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43"/>
          <p:cNvSpPr/>
          <p:nvPr/>
        </p:nvSpPr>
        <p:spPr>
          <a:xfrm>
            <a:off x="5653628" y="1814107"/>
            <a:ext cx="165205" cy="15781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43"/>
          <p:cNvSpPr/>
          <p:nvPr/>
        </p:nvSpPr>
        <p:spPr>
          <a:xfrm rot="1280074">
            <a:off x="3348230" y="1493219"/>
            <a:ext cx="165200" cy="15779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43">
            <a:hlinkClick r:id="rId3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4"/>
          <p:cNvSpPr/>
          <p:nvPr/>
        </p:nvSpPr>
        <p:spPr>
          <a:xfrm>
            <a:off x="1492325" y="1908722"/>
            <a:ext cx="6159341" cy="2861347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44"/>
          <p:cNvSpPr txBox="1">
            <a:spLocks noGrp="1"/>
          </p:cNvSpPr>
          <p:nvPr>
            <p:ph type="title" idx="4294967295"/>
          </p:nvPr>
        </p:nvSpPr>
        <p:spPr>
          <a:xfrm>
            <a:off x="1896900" y="305025"/>
            <a:ext cx="53502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GPS</a:t>
            </a:r>
            <a:endParaRPr/>
          </a:p>
        </p:txBody>
      </p:sp>
      <p:sp>
        <p:nvSpPr>
          <p:cNvPr id="408" name="Google Shape;408;p44">
            <a:hlinkClick r:id="rId3" action="ppaction://hlinksldjump"/>
          </p:cNvPr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zh-TW">
                <a:solidFill>
                  <a:schemeClr val="lt1"/>
                </a:solidFill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9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09" name="Google Shape;409;p44"/>
          <p:cNvSpPr/>
          <p:nvPr/>
        </p:nvSpPr>
        <p:spPr>
          <a:xfrm>
            <a:off x="6394425" y="2992750"/>
            <a:ext cx="152700" cy="152700"/>
          </a:xfrm>
          <a:prstGeom prst="donu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44"/>
          <p:cNvSpPr txBox="1"/>
          <p:nvPr/>
        </p:nvSpPr>
        <p:spPr>
          <a:xfrm>
            <a:off x="1024350" y="924225"/>
            <a:ext cx="7095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Poppins Light"/>
                <a:ea typeface="Poppins Light"/>
                <a:cs typeface="Poppins Light"/>
                <a:sym typeface="Poppins Light"/>
              </a:rPr>
              <a:t>用Mission Planner觀察無人機的位置。</a:t>
            </a:r>
            <a:endParaRPr sz="18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411" name="Google Shape;41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9725" y="2915500"/>
            <a:ext cx="388708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自定义 928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7F7F7F"/>
      </a:accent1>
      <a:accent2>
        <a:srgbClr val="A5A5A5"/>
      </a:accent2>
      <a:accent3>
        <a:srgbClr val="7F7F7F"/>
      </a:accent3>
      <a:accent4>
        <a:srgbClr val="A5A5A5"/>
      </a:accent4>
      <a:accent5>
        <a:srgbClr val="7F7F7F"/>
      </a:accent5>
      <a:accent6>
        <a:srgbClr val="A5A5A5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ymbel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EFEFEF"/>
      </a:lt2>
      <a:accent1>
        <a:srgbClr val="485364"/>
      </a:accent1>
      <a:accent2>
        <a:srgbClr val="63728A"/>
      </a:accent2>
      <a:accent3>
        <a:srgbClr val="8B9AB3"/>
      </a:accent3>
      <a:accent4>
        <a:srgbClr val="9E8473"/>
      </a:accent4>
      <a:accent5>
        <a:srgbClr val="CAAE9C"/>
      </a:accent5>
      <a:accent6>
        <a:srgbClr val="DFCEC3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1021</Words>
  <Application>Microsoft Office PowerPoint</Application>
  <PresentationFormat>如螢幕大小 (16:9)</PresentationFormat>
  <Paragraphs>112</Paragraphs>
  <Slides>18</Slides>
  <Notes>18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18</vt:i4>
      </vt:variant>
    </vt:vector>
  </HeadingPairs>
  <TitlesOfParts>
    <vt:vector size="27" baseType="lpstr">
      <vt:lpstr>Poppins</vt:lpstr>
      <vt:lpstr>Arial</vt:lpstr>
      <vt:lpstr>Times New Roman</vt:lpstr>
      <vt:lpstr>Poppins Light</vt:lpstr>
      <vt:lpstr>Calibri</vt:lpstr>
      <vt:lpstr>Microsoft Yahei</vt:lpstr>
      <vt:lpstr>Simple Light</vt:lpstr>
      <vt:lpstr>Office 主题​​</vt:lpstr>
      <vt:lpstr>Cymbeline template</vt:lpstr>
      <vt:lpstr>無人機精準降落</vt:lpstr>
      <vt:lpstr>PowerPoint 簡報</vt:lpstr>
      <vt:lpstr>無人機</vt:lpstr>
      <vt:lpstr>目標</vt:lpstr>
      <vt:lpstr>Jetson Nano &amp; Dronekit</vt:lpstr>
      <vt:lpstr>Jetson Nano</vt:lpstr>
      <vt:lpstr>Dronekit</vt:lpstr>
      <vt:lpstr>Mission Planner</vt:lpstr>
      <vt:lpstr>GPS</vt:lpstr>
      <vt:lpstr>PowerPoint 簡報</vt:lpstr>
      <vt:lpstr>深度學習</vt:lpstr>
      <vt:lpstr>深度學習</vt:lpstr>
      <vt:lpstr>PowerPoint 簡報</vt:lpstr>
      <vt:lpstr>PowerPoint 簡報</vt:lpstr>
      <vt:lpstr>克服問題?</vt:lpstr>
      <vt:lpstr>PowerPoint 簡報</vt:lpstr>
      <vt:lpstr>結論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無人機精準降落</dc:title>
  <cp:lastModifiedBy>醬醬醬醬醬 醬</cp:lastModifiedBy>
  <cp:revision>1</cp:revision>
  <dcterms:modified xsi:type="dcterms:W3CDTF">2022-12-15T15:32:13Z</dcterms:modified>
</cp:coreProperties>
</file>